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04FF1A-B36E-4233-893C-C7A701723CDF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6A6B22B-C6F3-49BC-947A-13DBB6A30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7DC1-D308-4D93-95E6-FD10F338CA44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A4DF-9E32-4AC6-A327-0641321C4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25DB0-8064-4243-B71E-4BD873E77ACD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22B12-855D-432D-A4E7-B7F9395A0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0A737-6A8D-4A7B-9F69-EDD31D294D77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50554-E778-4A84-82E5-0604F76EB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99A9A-C215-470F-9FF2-A6776A60AE88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3EC128-C393-4B0A-AE1F-0526B243D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F15FBB-8702-4CE7-B580-0A562B2A8147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193561-EA80-4143-8717-AD90C4CC5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B3FC10-A7B3-4E7B-B1D5-046F24DEDBD7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757723-B920-4786-8EA8-9AD9FB1D2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0FD948-3923-4FB5-9120-EC86BF098D53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B139BC-F62B-40ED-9EAC-2CEA052F6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CFD9-962E-40D1-8E75-AD6742C2C4B2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37AA8-F503-4890-BC44-E68164D2D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833017-214C-4247-85AF-706A2542B748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B1D0B8-27B6-4780-B524-54AAD3391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C9720DC-6F9D-4B27-AE97-A3F37E1A283F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272E08F-162E-42A6-B256-BE92906E1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B306BC8-F243-41B5-A9AA-A11E421C681E}" type="datetimeFigureOut">
              <a:rPr lang="ru-RU"/>
              <a:pPr>
                <a:defRPr/>
              </a:pPr>
              <a:t>08.06.2012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8B16230-4E52-40A3-B569-3A625D7EE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41" r:id="rId6"/>
    <p:sldLayoutId id="2147483734" r:id="rId7"/>
    <p:sldLayoutId id="2147483742" r:id="rId8"/>
    <p:sldLayoutId id="2147483743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35745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Пруды полной биологической очистки по комбинированной схеме с естественной аэрацией</a:t>
            </a:r>
            <a:endParaRPr lang="ru-RU" dirty="0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357563"/>
            <a:ext cx="7772400" cy="145415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endParaRPr lang="ru-RU" sz="2300" dirty="0" smtClean="0"/>
          </a:p>
          <a:p>
            <a:pPr marR="0" algn="ctr" eaLnBrk="1" hangingPunct="1">
              <a:lnSpc>
                <a:spcPct val="80000"/>
              </a:lnSpc>
            </a:pPr>
            <a:endParaRPr lang="ru-RU" sz="23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sz="2300" dirty="0" smtClean="0"/>
              <a:t>Tosh </a:t>
            </a:r>
            <a:r>
              <a:rPr lang="en-US" sz="2300" dirty="0" smtClean="0"/>
              <a:t>ITI</a:t>
            </a:r>
            <a:r>
              <a:rPr lang="ru-RU" sz="2300" dirty="0" smtClean="0"/>
              <a:t> “</a:t>
            </a:r>
            <a:r>
              <a:rPr lang="en-US" sz="2300" dirty="0" smtClean="0"/>
              <a:t>SUVGEO</a:t>
            </a:r>
            <a:r>
              <a:rPr lang="ru-RU" sz="2300" dirty="0" smtClean="0"/>
              <a:t>”</a:t>
            </a:r>
          </a:p>
          <a:p>
            <a:pPr marR="0" algn="ctr" eaLnBrk="1" hangingPunct="1">
              <a:lnSpc>
                <a:spcPct val="80000"/>
              </a:lnSpc>
            </a:pPr>
            <a:endParaRPr lang="ru-RU" sz="2000" i="1" dirty="0" smtClean="0">
              <a:latin typeface="Arial" charset="0"/>
              <a:cs typeface="Arial" charset="0"/>
            </a:endParaRPr>
          </a:p>
          <a:p>
            <a:pPr marR="0" algn="ctr" eaLnBrk="1" hangingPunct="1">
              <a:lnSpc>
                <a:spcPct val="80000"/>
              </a:lnSpc>
            </a:pPr>
            <a:endParaRPr lang="ru-RU" sz="23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ru-RU" sz="2000" b="1" smtClean="0">
                <a:latin typeface="Arial" charset="0"/>
                <a:cs typeface="Arial" charset="0"/>
              </a:rPr>
              <a:t>Руководитель проекта</a:t>
            </a:r>
            <a:r>
              <a:rPr lang="ru-RU" sz="2000" smtClean="0">
                <a:latin typeface="Arial" charset="0"/>
                <a:cs typeface="Arial" charset="0"/>
              </a:rPr>
              <a:t> – Шаповалова Л.М. Опыт работы – 38 лет, к.б.н.</a:t>
            </a:r>
          </a:p>
          <a:p>
            <a:pPr eaLnBrk="1" hangingPunct="1">
              <a:lnSpc>
                <a:spcPct val="200000"/>
              </a:lnSpc>
            </a:pPr>
            <a:r>
              <a:rPr lang="ru-RU" sz="2000" b="1" smtClean="0">
                <a:latin typeface="Arial" charset="0"/>
                <a:cs typeface="Arial" charset="0"/>
              </a:rPr>
              <a:t>Исполнитель проекта </a:t>
            </a:r>
            <a:r>
              <a:rPr lang="ru-RU" sz="2000" smtClean="0">
                <a:latin typeface="Arial" charset="0"/>
                <a:cs typeface="Arial" charset="0"/>
              </a:rPr>
              <a:t>– Ижицкая М.В. Опыт работы – 16 лет</a:t>
            </a:r>
          </a:p>
          <a:p>
            <a:pPr eaLnBrk="1" hangingPunct="1">
              <a:lnSpc>
                <a:spcPct val="200000"/>
              </a:lnSpc>
            </a:pPr>
            <a:r>
              <a:rPr lang="ru-RU" sz="2000" b="1" smtClean="0">
                <a:latin typeface="Arial" charset="0"/>
                <a:cs typeface="Arial" charset="0"/>
              </a:rPr>
              <a:t>Директор института </a:t>
            </a:r>
            <a:r>
              <a:rPr lang="ru-RU" sz="2000" smtClean="0">
                <a:latin typeface="Arial" charset="0"/>
                <a:cs typeface="Arial" charset="0"/>
              </a:rPr>
              <a:t>– Хабиров Р.С. Опыт работы 38 лет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Управление проектом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Все входящие со сточными водами вещества загрязнений подвергаются в прудах глубокой деградации, как за счет биологических процессов, так и физико-химических процессов. В результате часть загрязнений преобразуется в остаточную биомассу водорослей и простейших, но основная масса загрязнений разлагается до углекислоты и воды.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Сооружения полной биологической очистки с естественной аэрацией 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биопруды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являются несложным комплексом инженерных сооружений, в основе которых лежат процессы самоочищения.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Патенты Республики Узбекистан №№ 18, 326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Предлагаются исходные данные на проектирование очистных сооружений и регламент на эксплуатацию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Основными потребителями являются ВОДОКАНАЛ и любые предприятия, на которых образуются бытовые сточные воды и промышленные воды, которые могут быть очищены на сооружениях биологической очистки.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Пруды с высшей водной растительностью могут быть использованы в качестве самостоятельных очистных сооружений, предназначенных для изъятия остаточных количеств загрязнений из сточных вод, в том числе и нефтепродуктов.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Технология полной биологической очистки по комбинированной схеме в прудах с естественной аэрацией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Пруд коагулятор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14313"/>
            <a:ext cx="4143375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1428750" y="3143250"/>
            <a:ext cx="2130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Пруд – культиватор</a:t>
            </a:r>
            <a:endParaRPr lang="ru-RU">
              <a:latin typeface="Calibri" pitchFamily="34" charset="0"/>
            </a:endParaRPr>
          </a:p>
        </p:txBody>
      </p:sp>
      <p:pic>
        <p:nvPicPr>
          <p:cNvPr id="11268" name="Рисунок 1" descr="2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3143250"/>
            <a:ext cx="416083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Прямоугольник 6"/>
          <p:cNvSpPr>
            <a:spLocks noChangeArrowheads="1"/>
          </p:cNvSpPr>
          <p:nvPr/>
        </p:nvSpPr>
        <p:spPr bwMode="auto">
          <a:xfrm>
            <a:off x="4429125" y="592931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Пруд доочистки с высшей водной растительностью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Коммунальное хозяйство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Пищевая промышленность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	Для очистки сточных вод вышеуказанных отраслей необходимо применение технологии в полном объеме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Топливно-энергетическая промышленность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Нефтегазоперерабатывающая промышленность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Пруды с высшей водной растительностью могут быть использованы в качестве самостоятельных очистных сооружений, предназначенных для изъятия остаточных количеств загрязнений из сточных вод, в том числе и нефтепродуктов.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Области применения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ru-RU" dirty="0" smtClean="0">
                <a:latin typeface="Arial" charset="0"/>
                <a:cs typeface="Arial" charset="0"/>
              </a:rPr>
              <a:t>Городские ВОДОКАНАЛЫ</a:t>
            </a:r>
          </a:p>
          <a:p>
            <a:pPr eaLnBrk="1" hangingPunct="1">
              <a:spcAft>
                <a:spcPts val="1200"/>
              </a:spcAft>
            </a:pPr>
            <a:r>
              <a:rPr lang="ru-RU" dirty="0" smtClean="0">
                <a:latin typeface="Arial" charset="0"/>
                <a:cs typeface="Arial" charset="0"/>
              </a:rPr>
              <a:t>Дома отдыха и туристические базы</a:t>
            </a:r>
          </a:p>
          <a:p>
            <a:pPr eaLnBrk="1" hangingPunct="1">
              <a:spcAft>
                <a:spcPts val="1200"/>
              </a:spcAft>
            </a:pPr>
            <a:r>
              <a:rPr lang="ru-RU" dirty="0" smtClean="0">
                <a:latin typeface="Arial" charset="0"/>
                <a:cs typeface="Arial" charset="0"/>
              </a:rPr>
              <a:t>Нефтегазовая отрасль</a:t>
            </a:r>
          </a:p>
          <a:p>
            <a:pPr eaLnBrk="1" hangingPunct="1">
              <a:spcAft>
                <a:spcPts val="1200"/>
              </a:spcAft>
            </a:pPr>
            <a:r>
              <a:rPr lang="ru-RU" dirty="0" smtClean="0">
                <a:latin typeface="Arial" charset="0"/>
                <a:cs typeface="Arial" charset="0"/>
              </a:rPr>
              <a:t>Пищевая промышленность</a:t>
            </a:r>
          </a:p>
          <a:p>
            <a:pPr eaLnBrk="1" hangingPunct="1"/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Потребители продукции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Технология сравнивается с широко применяемой технологией очистки бытовых сточных вод и их смеси с промышленными в системе проточных прудов с доочисткой.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mtClean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Сравнение с аналогом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75" y="3429000"/>
          <a:ext cx="8001057" cy="206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9"/>
                <a:gridCol w="2667019"/>
                <a:gridCol w="2667019"/>
              </a:tblGrid>
              <a:tr h="5086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Параметры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Наш продукт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Конкурент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площадь сооружения, на 1000 м3/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0,42 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0,85 га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пребывания, </a:t>
                      </a:r>
                      <a:r>
                        <a:rPr lang="ru-RU" dirty="0" err="1" smtClean="0"/>
                        <a:t>сут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6-8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	Время пребывания сточных вод по стадиям очистки</a:t>
            </a:r>
          </a:p>
          <a:p>
            <a:pPr eaLnBrk="1" hangingPunct="1"/>
            <a:r>
              <a:rPr lang="ru-RU" sz="2400" dirty="0" smtClean="0">
                <a:latin typeface="Arial" charset="0"/>
                <a:cs typeface="Arial" charset="0"/>
              </a:rPr>
              <a:t>Пруд-культиватор – 4 – 5 суток</a:t>
            </a:r>
          </a:p>
          <a:p>
            <a:pPr eaLnBrk="1" hangingPunct="1"/>
            <a:r>
              <a:rPr lang="ru-RU" sz="2400" dirty="0" err="1" smtClean="0">
                <a:latin typeface="Arial" charset="0"/>
                <a:cs typeface="Arial" charset="0"/>
              </a:rPr>
              <a:t>Пруд-биокоагулятор</a:t>
            </a:r>
            <a:r>
              <a:rPr lang="ru-RU" sz="2400" dirty="0" smtClean="0">
                <a:latin typeface="Arial" charset="0"/>
                <a:cs typeface="Arial" charset="0"/>
              </a:rPr>
              <a:t> – 2 - 4 суток</a:t>
            </a:r>
          </a:p>
          <a:p>
            <a:pPr eaLnBrk="1" hangingPunct="1"/>
            <a:r>
              <a:rPr lang="ru-RU" sz="2400" dirty="0" smtClean="0">
                <a:latin typeface="Arial" charset="0"/>
                <a:cs typeface="Arial" charset="0"/>
              </a:rPr>
              <a:t>Пруд доочистки – 4 – 6 суток</a:t>
            </a:r>
          </a:p>
          <a:p>
            <a:pPr eaLnBrk="1" hangingPunct="1"/>
            <a:endParaRPr lang="ru-RU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	Процессы в пруду-культиваторе и </a:t>
            </a:r>
            <a:r>
              <a:rPr lang="ru-RU" sz="2400" dirty="0" err="1" smtClean="0">
                <a:latin typeface="Arial" charset="0"/>
                <a:cs typeface="Arial" charset="0"/>
              </a:rPr>
              <a:t>пруду-биокоагуляторе</a:t>
            </a:r>
            <a:r>
              <a:rPr lang="ru-RU" sz="2400" dirty="0" smtClean="0">
                <a:latin typeface="Arial" charset="0"/>
                <a:cs typeface="Arial" charset="0"/>
              </a:rPr>
              <a:t> осуществляются параллельно, поэтому время пребывания в пруду-культиваторе не влияет на общее время пребывания в системе.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График производства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000240"/>
          <a:ext cx="8001056" cy="376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9354"/>
                <a:gridCol w="2071702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статьи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 (</a:t>
                      </a:r>
                      <a:r>
                        <a:rPr lang="ru-RU" dirty="0" err="1" smtClean="0"/>
                        <a:t>млн.сум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Проведение обследования предполагаемой площадки размещения очистных сооружений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30,0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Рекомендации на проектирование прудов полной биологической очистке и регламент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60,0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Авторский надзор при проектировании и строительстве очистных сооружений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40,0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Участие в пуско-наладочных работах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40,0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170,0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latin typeface="Arial" pitchFamily="34" charset="0"/>
                          <a:cs typeface="Arial" pitchFamily="34" charset="0"/>
                        </a:rPr>
                        <a:t>Для не резидентов Республики Узбекистан оплата производится в долларах США по</a:t>
                      </a:r>
                      <a:r>
                        <a:rPr lang="ru-RU" sz="1200" i="1" baseline="0" dirty="0" smtClean="0">
                          <a:latin typeface="Arial" pitchFamily="34" charset="0"/>
                          <a:cs typeface="Arial" pitchFamily="34" charset="0"/>
                        </a:rPr>
                        <a:t> курсу ЦБ РУз на день оплаты</a:t>
                      </a:r>
                      <a:endParaRPr lang="ru-RU" sz="1200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инвестиционных средств по статьям расходов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	</a:t>
            </a:r>
            <a:r>
              <a:rPr lang="ru-RU" smtClean="0">
                <a:latin typeface="Arial" charset="0"/>
                <a:cs typeface="Arial" charset="0"/>
              </a:rPr>
              <a:t>Имеются патенты Республики Узбекистан: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>
                <a:latin typeface="Arial" charset="0"/>
                <a:cs typeface="Arial" charset="0"/>
              </a:rPr>
              <a:t>Патент РУз №18 «Способ биологической очистки сточных вод» Маневич Е.Ф., Шаповалова Л.М., и др. Бюллетень Расмий Ахборотнома №1, 1993 г., с.51.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>
                <a:latin typeface="Arial" charset="0"/>
                <a:cs typeface="Arial" charset="0"/>
              </a:rPr>
              <a:t>Патент РУз № 326. Способ доочистки сточных вод в биологических прудах. Маневич Е.Ф., Шаповалова </a:t>
            </a:r>
            <a:r>
              <a:rPr lang="en-US" smtClean="0">
                <a:latin typeface="Arial" charset="0"/>
                <a:cs typeface="Arial" charset="0"/>
              </a:rPr>
              <a:t>JI</a:t>
            </a:r>
            <a:r>
              <a:rPr lang="ru-RU" smtClean="0">
                <a:latin typeface="Arial" charset="0"/>
                <a:cs typeface="Arial" charset="0"/>
              </a:rPr>
              <a:t>.</a:t>
            </a:r>
            <a:r>
              <a:rPr lang="en-US" smtClean="0">
                <a:latin typeface="Arial" charset="0"/>
                <a:cs typeface="Arial" charset="0"/>
              </a:rPr>
              <a:t>M</a:t>
            </a:r>
            <a:r>
              <a:rPr lang="ru-RU" smtClean="0">
                <a:latin typeface="Arial" charset="0"/>
                <a:cs typeface="Arial" charset="0"/>
              </a:rPr>
              <a:t>. и др. Опубл. Бюллетень Расмий Ахборотнома № 2, 1993 г.с.51.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Интеллектуальная собственность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387</TotalTime>
  <Words>349</Words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Пруды полной биологической очистки по комбинированной схеме с естественной аэрацией</vt:lpstr>
      <vt:lpstr>Технология полной биологической очистки по комбинированной схеме в прудах с естественной аэрацией</vt:lpstr>
      <vt:lpstr>Слайд 3</vt:lpstr>
      <vt:lpstr>Области применения</vt:lpstr>
      <vt:lpstr>Потребители продукции</vt:lpstr>
      <vt:lpstr>Сравнение с аналогом</vt:lpstr>
      <vt:lpstr>График производства</vt:lpstr>
      <vt:lpstr>Распределение инвестиционных средств по статьям расходов</vt:lpstr>
      <vt:lpstr>Интеллектуальная собственность</vt:lpstr>
      <vt:lpstr>Управление проектом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Пруды полной биологической очистки по комбинированной схеме с естественной аэрацией</dc:title>
  <cp:lastModifiedBy>User</cp:lastModifiedBy>
  <cp:revision>27</cp:revision>
  <dcterms:modified xsi:type="dcterms:W3CDTF">2012-06-08T10:32:01Z</dcterms:modified>
</cp:coreProperties>
</file>